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6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3169657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88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buChar char="●"/>
              <a:defRPr/>
            </a:lvl1pPr>
            <a:lvl2pPr lvl="1" algn="ctr">
              <a:spcBef>
                <a:spcPts val="0"/>
              </a:spcBef>
              <a:buChar char="○"/>
              <a:defRPr/>
            </a:lvl2pPr>
            <a:lvl3pPr lvl="2" algn="ctr">
              <a:spcBef>
                <a:spcPts val="0"/>
              </a:spcBef>
              <a:buChar char="■"/>
              <a:defRPr/>
            </a:lvl3pPr>
            <a:lvl4pPr lvl="3" algn="ctr">
              <a:spcBef>
                <a:spcPts val="0"/>
              </a:spcBef>
              <a:buChar char="●"/>
              <a:defRPr/>
            </a:lvl4pPr>
            <a:lvl5pPr lvl="4" algn="ctr">
              <a:spcBef>
                <a:spcPts val="0"/>
              </a:spcBef>
              <a:buChar char="○"/>
              <a:defRPr/>
            </a:lvl5pPr>
            <a:lvl6pPr lvl="5" algn="ctr">
              <a:spcBef>
                <a:spcPts val="0"/>
              </a:spcBef>
              <a:buChar char="■"/>
              <a:defRPr/>
            </a:lvl6pPr>
            <a:lvl7pPr lvl="6" algn="ctr">
              <a:spcBef>
                <a:spcPts val="0"/>
              </a:spcBef>
              <a:buChar char="●"/>
              <a:defRPr/>
            </a:lvl7pPr>
            <a:lvl8pPr lvl="7" algn="ctr">
              <a:spcBef>
                <a:spcPts val="0"/>
              </a:spcBef>
              <a:buChar char="○"/>
              <a:defRPr/>
            </a:lvl8pPr>
            <a:lvl9pPr lvl="8" algn="ctr">
              <a:spcBef>
                <a:spcPts val="0"/>
              </a:spcBef>
              <a:buChar char="■"/>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buChar char="●"/>
              <a:defRPr sz="12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har char="●"/>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53"/>
        <p:cNvGrpSpPr/>
        <p:nvPr/>
      </p:nvGrpSpPr>
      <p:grpSpPr>
        <a:xfrm>
          <a:off x="0" y="0"/>
          <a:ext cx="0" cy="0"/>
          <a:chOff x="0" y="0"/>
          <a:chExt cx="0" cy="0"/>
        </a:xfrm>
      </p:grpSpPr>
      <p:sp>
        <p:nvSpPr>
          <p:cNvPr id="54" name="Shape 54"/>
          <p:cNvSpPr/>
          <p:nvPr/>
        </p:nvSpPr>
        <p:spPr>
          <a:xfrm>
            <a:off x="6825125" y="1323500"/>
            <a:ext cx="2079900" cy="20517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63875" y="1323475"/>
            <a:ext cx="2079900" cy="37155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130725" y="3055100"/>
            <a:ext cx="2079900" cy="19839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136050" y="1323475"/>
            <a:ext cx="2079900" cy="16731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123000" y="68850"/>
            <a:ext cx="8898000" cy="11961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txBox="1">
            <a:spLocks noGrp="1"/>
          </p:cNvSpPr>
          <p:nvPr>
            <p:ph type="title"/>
          </p:nvPr>
        </p:nvSpPr>
        <p:spPr>
          <a:xfrm>
            <a:off x="1419600" y="237900"/>
            <a:ext cx="4371900" cy="963300"/>
          </a:xfrm>
          <a:prstGeom prst="rect">
            <a:avLst/>
          </a:prstGeom>
        </p:spPr>
        <p:txBody>
          <a:bodyPr lIns="91425" tIns="91425" rIns="91425" bIns="91425" anchor="t" anchorCtr="0">
            <a:noAutofit/>
          </a:bodyPr>
          <a:lstStyle/>
          <a:p>
            <a:pPr lvl="0" algn="ctr" rtl="0">
              <a:spcBef>
                <a:spcPts val="0"/>
              </a:spcBef>
              <a:buNone/>
            </a:pPr>
            <a:r>
              <a:rPr lang="en" sz="1800" b="1"/>
              <a:t>Wireless Blind Spot Detection for Motorcycles</a:t>
            </a:r>
          </a:p>
          <a:p>
            <a:pPr lvl="0" algn="ctr" rtl="0">
              <a:spcBef>
                <a:spcPts val="0"/>
              </a:spcBef>
              <a:buNone/>
            </a:pPr>
            <a:r>
              <a:rPr lang="en" sz="1000"/>
              <a:t>Professor Joseph Santacroce</a:t>
            </a:r>
          </a:p>
          <a:p>
            <a:pPr lvl="0" algn="ctr" rtl="0">
              <a:spcBef>
                <a:spcPts val="0"/>
              </a:spcBef>
              <a:buNone/>
            </a:pPr>
            <a:r>
              <a:rPr lang="en" sz="1000"/>
              <a:t>Wentworth Institute of Technology, Electrical Engineering Department</a:t>
            </a:r>
          </a:p>
        </p:txBody>
      </p:sp>
      <p:sp>
        <p:nvSpPr>
          <p:cNvPr id="60" name="Shape 60"/>
          <p:cNvSpPr txBox="1">
            <a:spLocks noGrp="1"/>
          </p:cNvSpPr>
          <p:nvPr>
            <p:ph type="body" idx="1"/>
          </p:nvPr>
        </p:nvSpPr>
        <p:spPr>
          <a:xfrm>
            <a:off x="277275" y="1264800"/>
            <a:ext cx="1786800" cy="3878700"/>
          </a:xfrm>
          <a:prstGeom prst="rect">
            <a:avLst/>
          </a:prstGeom>
        </p:spPr>
        <p:txBody>
          <a:bodyPr lIns="91425" tIns="91425" rIns="91425" bIns="91425" anchor="t" anchorCtr="0">
            <a:noAutofit/>
          </a:bodyPr>
          <a:lstStyle/>
          <a:p>
            <a:pPr lvl="0" algn="ctr" rtl="0">
              <a:lnSpc>
                <a:spcPct val="100000"/>
              </a:lnSpc>
              <a:spcBef>
                <a:spcPts val="0"/>
              </a:spcBef>
              <a:buNone/>
            </a:pPr>
            <a:r>
              <a:rPr lang="en" b="1" u="sng">
                <a:solidFill>
                  <a:srgbClr val="000000"/>
                </a:solidFill>
              </a:rPr>
              <a:t>The Problem</a:t>
            </a:r>
          </a:p>
          <a:p>
            <a:pPr marL="0" lvl="0" indent="-69850" rtl="0">
              <a:spcBef>
                <a:spcPts val="0"/>
              </a:spcBef>
              <a:spcAft>
                <a:spcPts val="0"/>
              </a:spcAft>
              <a:buClr>
                <a:schemeClr val="dk1"/>
              </a:buClr>
              <a:buSzPct val="183333"/>
              <a:buFont typeface="Arial"/>
              <a:buNone/>
            </a:pPr>
            <a:r>
              <a:rPr lang="en" sz="600">
                <a:solidFill>
                  <a:srgbClr val="000000"/>
                </a:solidFill>
              </a:rPr>
              <a:t>    </a:t>
            </a:r>
            <a:r>
              <a:rPr lang="en" sz="800">
                <a:solidFill>
                  <a:srgbClr val="000000"/>
                </a:solidFill>
              </a:rPr>
              <a:t> </a:t>
            </a:r>
            <a:r>
              <a:rPr lang="en" sz="700">
                <a:solidFill>
                  <a:srgbClr val="000000"/>
                </a:solidFill>
              </a:rPr>
              <a:t>Motorcycle accidents account for 15% of all traffic deaths; 60% of which, were multi-vehicle accidents. This a is a staggering number considering only 2% of vehicles are motorcycles. When traveling at speeds of 70 mph a motorcyclist, when merging, who looks in their blind spot for 2 seconds travels 200 ft in that time.</a:t>
            </a:r>
          </a:p>
          <a:p>
            <a:pPr marL="0" lvl="0" indent="-69850" rtl="0">
              <a:spcBef>
                <a:spcPts val="0"/>
              </a:spcBef>
              <a:spcAft>
                <a:spcPts val="0"/>
              </a:spcAft>
              <a:buClr>
                <a:schemeClr val="dk1"/>
              </a:buClr>
              <a:buSzPct val="157142"/>
              <a:buFont typeface="Arial"/>
              <a:buNone/>
            </a:pPr>
            <a:endParaRPr sz="700">
              <a:solidFill>
                <a:srgbClr val="000000"/>
              </a:solidFill>
            </a:endParaRPr>
          </a:p>
          <a:p>
            <a:pPr marL="0" lvl="0" indent="-69850" rtl="0">
              <a:spcBef>
                <a:spcPts val="0"/>
              </a:spcBef>
              <a:spcAft>
                <a:spcPts val="0"/>
              </a:spcAft>
              <a:buClr>
                <a:schemeClr val="dk1"/>
              </a:buClr>
              <a:buSzPct val="157142"/>
              <a:buFont typeface="Arial"/>
              <a:buNone/>
            </a:pPr>
            <a:endParaRPr sz="700">
              <a:solidFill>
                <a:srgbClr val="000000"/>
              </a:solidFill>
            </a:endParaRPr>
          </a:p>
          <a:p>
            <a:pPr lvl="0" algn="ctr" rtl="0">
              <a:lnSpc>
                <a:spcPct val="100000"/>
              </a:lnSpc>
              <a:spcBef>
                <a:spcPts val="0"/>
              </a:spcBef>
              <a:buNone/>
            </a:pPr>
            <a:r>
              <a:rPr lang="en" b="1" u="sng">
                <a:solidFill>
                  <a:srgbClr val="000000"/>
                </a:solidFill>
              </a:rPr>
              <a:t>Solution</a:t>
            </a:r>
          </a:p>
          <a:p>
            <a:pPr marL="0" lvl="0" indent="-69850" rtl="0">
              <a:spcBef>
                <a:spcPts val="0"/>
              </a:spcBef>
              <a:spcAft>
                <a:spcPts val="0"/>
              </a:spcAft>
              <a:buClr>
                <a:schemeClr val="dk1"/>
              </a:buClr>
              <a:buSzPct val="183333"/>
              <a:buFont typeface="Arial"/>
              <a:buNone/>
            </a:pPr>
            <a:r>
              <a:rPr lang="en" sz="600">
                <a:solidFill>
                  <a:schemeClr val="dk1"/>
                </a:solidFill>
              </a:rPr>
              <a:t>     </a:t>
            </a:r>
            <a:r>
              <a:rPr lang="en" sz="700">
                <a:solidFill>
                  <a:schemeClr val="dk1"/>
                </a:solidFill>
              </a:rPr>
              <a:t>To assist motorcyclists and improve their safety, we designed a blind spot detection system which can be mounted on the driver’s motorcycle and helmet. Upon turn signal activation the subsystems will work in tandem to instantaneously sense if there is an object in the motorcycle’s blind spot. If a detection is made the system will alert the driver via wireless LEDs implanted in the helmet.</a:t>
            </a:r>
          </a:p>
        </p:txBody>
      </p:sp>
      <p:sp>
        <p:nvSpPr>
          <p:cNvPr id="61" name="Shape 61"/>
          <p:cNvSpPr txBox="1">
            <a:spLocks noGrp="1"/>
          </p:cNvSpPr>
          <p:nvPr>
            <p:ph type="body" idx="1"/>
          </p:nvPr>
        </p:nvSpPr>
        <p:spPr>
          <a:xfrm>
            <a:off x="2399112" y="1264800"/>
            <a:ext cx="2009400" cy="3416400"/>
          </a:xfrm>
          <a:prstGeom prst="rect">
            <a:avLst/>
          </a:prstGeom>
        </p:spPr>
        <p:txBody>
          <a:bodyPr lIns="91425" tIns="91425" rIns="91425" bIns="91425" anchor="t" anchorCtr="0">
            <a:noAutofit/>
          </a:bodyPr>
          <a:lstStyle/>
          <a:p>
            <a:pPr lvl="0" algn="ctr" rtl="0">
              <a:spcBef>
                <a:spcPts val="0"/>
              </a:spcBef>
              <a:buNone/>
            </a:pPr>
            <a:r>
              <a:rPr lang="en" b="1" u="sng">
                <a:solidFill>
                  <a:srgbClr val="000000"/>
                </a:solidFill>
              </a:rPr>
              <a:t>Overview of Detection Methods:</a:t>
            </a:r>
          </a:p>
          <a:p>
            <a:pPr lvl="0" rtl="0">
              <a:lnSpc>
                <a:spcPct val="100000"/>
              </a:lnSpc>
              <a:spcBef>
                <a:spcPts val="0"/>
              </a:spcBef>
              <a:buNone/>
            </a:pPr>
            <a:r>
              <a:rPr lang="en" sz="900" b="1">
                <a:solidFill>
                  <a:srgbClr val="000000"/>
                </a:solidFill>
              </a:rPr>
              <a:t>Radar Module:</a:t>
            </a:r>
          </a:p>
          <a:p>
            <a:pPr lvl="0" rtl="0">
              <a:lnSpc>
                <a:spcPct val="100000"/>
              </a:lnSpc>
              <a:spcBef>
                <a:spcPts val="0"/>
              </a:spcBef>
              <a:buNone/>
            </a:pPr>
            <a:r>
              <a:rPr lang="en" sz="900">
                <a:solidFill>
                  <a:srgbClr val="000000"/>
                </a:solidFill>
              </a:rPr>
              <a:t> </a:t>
            </a:r>
          </a:p>
          <a:p>
            <a:pPr lvl="0" rtl="0">
              <a:spcBef>
                <a:spcPts val="0"/>
              </a:spcBef>
              <a:buNone/>
            </a:pPr>
            <a:endParaRPr sz="800" b="1" u="sng">
              <a:solidFill>
                <a:srgbClr val="000000"/>
              </a:solidFill>
            </a:endParaRPr>
          </a:p>
          <a:p>
            <a:pPr lvl="0">
              <a:spcBef>
                <a:spcPts val="0"/>
              </a:spcBef>
              <a:buNone/>
            </a:pPr>
            <a:r>
              <a:rPr lang="en" sz="900" b="1">
                <a:solidFill>
                  <a:srgbClr val="000000"/>
                </a:solidFill>
              </a:rPr>
              <a:t>Sonar Module:</a:t>
            </a:r>
          </a:p>
          <a:p>
            <a:pPr lvl="0">
              <a:spcBef>
                <a:spcPts val="0"/>
              </a:spcBef>
              <a:buNone/>
            </a:pPr>
            <a:endParaRPr sz="900" b="1">
              <a:solidFill>
                <a:srgbClr val="000000"/>
              </a:solidFill>
            </a:endParaRPr>
          </a:p>
          <a:p>
            <a:pPr lvl="0">
              <a:spcBef>
                <a:spcPts val="0"/>
              </a:spcBef>
              <a:buNone/>
            </a:pPr>
            <a:endParaRPr sz="900" b="1">
              <a:solidFill>
                <a:srgbClr val="000000"/>
              </a:solidFill>
            </a:endParaRPr>
          </a:p>
          <a:p>
            <a:pPr lvl="0" rtl="0">
              <a:spcBef>
                <a:spcPts val="0"/>
              </a:spcBef>
              <a:buNone/>
            </a:pPr>
            <a:r>
              <a:rPr lang="en" sz="900" b="1">
                <a:solidFill>
                  <a:srgbClr val="000000"/>
                </a:solidFill>
              </a:rPr>
              <a:t>Transmit and Receive Module:</a:t>
            </a:r>
          </a:p>
          <a:p>
            <a:pPr lvl="0" algn="ctr" rtl="0">
              <a:spcBef>
                <a:spcPts val="0"/>
              </a:spcBef>
              <a:buNone/>
            </a:pPr>
            <a:endParaRPr sz="600" u="sng">
              <a:solidFill>
                <a:srgbClr val="000000"/>
              </a:solidFill>
            </a:endParaRPr>
          </a:p>
        </p:txBody>
      </p:sp>
      <p:sp>
        <p:nvSpPr>
          <p:cNvPr id="62" name="Shape 62"/>
          <p:cNvSpPr txBox="1"/>
          <p:nvPr/>
        </p:nvSpPr>
        <p:spPr>
          <a:xfrm>
            <a:off x="5506025" y="831900"/>
            <a:ext cx="1503900" cy="432900"/>
          </a:xfrm>
          <a:prstGeom prst="rect">
            <a:avLst/>
          </a:prstGeom>
          <a:noFill/>
          <a:ln>
            <a:noFill/>
          </a:ln>
        </p:spPr>
        <p:txBody>
          <a:bodyPr lIns="91425" tIns="91425" rIns="91425" bIns="91425" anchor="t" anchorCtr="0">
            <a:noAutofit/>
          </a:bodyPr>
          <a:lstStyle/>
          <a:p>
            <a:pPr lvl="0" algn="ctr">
              <a:spcBef>
                <a:spcPts val="0"/>
              </a:spcBef>
              <a:buNone/>
            </a:pPr>
            <a:r>
              <a:rPr lang="en" sz="1000"/>
              <a:t>John Westerhof</a:t>
            </a:r>
          </a:p>
          <a:p>
            <a:pPr lvl="0" algn="ctr">
              <a:spcBef>
                <a:spcPts val="0"/>
              </a:spcBef>
              <a:buNone/>
            </a:pPr>
            <a:r>
              <a:rPr lang="en" sz="1000"/>
              <a:t>BSEE ‘17</a:t>
            </a:r>
          </a:p>
        </p:txBody>
      </p:sp>
      <p:sp>
        <p:nvSpPr>
          <p:cNvPr id="63" name="Shape 63"/>
          <p:cNvSpPr txBox="1"/>
          <p:nvPr/>
        </p:nvSpPr>
        <p:spPr>
          <a:xfrm>
            <a:off x="6529075" y="831900"/>
            <a:ext cx="1503900" cy="432900"/>
          </a:xfrm>
          <a:prstGeom prst="rect">
            <a:avLst/>
          </a:prstGeom>
          <a:noFill/>
          <a:ln>
            <a:noFill/>
          </a:ln>
        </p:spPr>
        <p:txBody>
          <a:bodyPr lIns="91425" tIns="91425" rIns="91425" bIns="91425" anchor="t" anchorCtr="0">
            <a:noAutofit/>
          </a:bodyPr>
          <a:lstStyle/>
          <a:p>
            <a:pPr lvl="0" algn="ctr" rtl="0">
              <a:spcBef>
                <a:spcPts val="0"/>
              </a:spcBef>
              <a:buNone/>
            </a:pPr>
            <a:r>
              <a:rPr lang="en" sz="1000"/>
              <a:t>Kevin Dunnells</a:t>
            </a:r>
          </a:p>
          <a:p>
            <a:pPr lvl="0" algn="ctr" rtl="0">
              <a:spcBef>
                <a:spcPts val="0"/>
              </a:spcBef>
              <a:buNone/>
            </a:pPr>
            <a:r>
              <a:rPr lang="en" sz="1000"/>
              <a:t>BSEE ‘17</a:t>
            </a:r>
          </a:p>
        </p:txBody>
      </p:sp>
      <p:sp>
        <p:nvSpPr>
          <p:cNvPr id="64" name="Shape 64"/>
          <p:cNvSpPr txBox="1"/>
          <p:nvPr/>
        </p:nvSpPr>
        <p:spPr>
          <a:xfrm>
            <a:off x="7471175" y="831900"/>
            <a:ext cx="1503900" cy="432900"/>
          </a:xfrm>
          <a:prstGeom prst="rect">
            <a:avLst/>
          </a:prstGeom>
          <a:noFill/>
          <a:ln>
            <a:noFill/>
          </a:ln>
        </p:spPr>
        <p:txBody>
          <a:bodyPr lIns="91425" tIns="91425" rIns="91425" bIns="91425" anchor="t" anchorCtr="0">
            <a:noAutofit/>
          </a:bodyPr>
          <a:lstStyle/>
          <a:p>
            <a:pPr lvl="0" algn="ctr" rtl="0">
              <a:spcBef>
                <a:spcPts val="0"/>
              </a:spcBef>
              <a:buNone/>
            </a:pPr>
            <a:r>
              <a:rPr lang="en" sz="1000"/>
              <a:t>Matthew Fitch</a:t>
            </a:r>
          </a:p>
          <a:p>
            <a:pPr lvl="0" algn="ctr" rtl="0">
              <a:spcBef>
                <a:spcPts val="0"/>
              </a:spcBef>
              <a:buNone/>
            </a:pPr>
            <a:r>
              <a:rPr lang="en" sz="1000"/>
              <a:t>BSEE ‘17</a:t>
            </a:r>
          </a:p>
        </p:txBody>
      </p:sp>
      <p:pic>
        <p:nvPicPr>
          <p:cNvPr id="65" name="Shape 65"/>
          <p:cNvPicPr preferRelativeResize="0"/>
          <p:nvPr/>
        </p:nvPicPr>
        <p:blipFill>
          <a:blip r:embed="rId3">
            <a:alphaModFix/>
          </a:blip>
          <a:stretch>
            <a:fillRect/>
          </a:stretch>
        </p:blipFill>
        <p:spPr>
          <a:xfrm>
            <a:off x="7009923" y="174824"/>
            <a:ext cx="542225" cy="731999"/>
          </a:xfrm>
          <a:prstGeom prst="rect">
            <a:avLst/>
          </a:prstGeom>
          <a:noFill/>
          <a:ln>
            <a:noFill/>
          </a:ln>
        </p:spPr>
      </p:pic>
      <p:pic>
        <p:nvPicPr>
          <p:cNvPr id="66" name="Shape 66"/>
          <p:cNvPicPr preferRelativeResize="0"/>
          <p:nvPr/>
        </p:nvPicPr>
        <p:blipFill>
          <a:blip r:embed="rId4">
            <a:alphaModFix/>
          </a:blip>
          <a:stretch>
            <a:fillRect/>
          </a:stretch>
        </p:blipFill>
        <p:spPr>
          <a:xfrm>
            <a:off x="6018299" y="174824"/>
            <a:ext cx="479344" cy="731999"/>
          </a:xfrm>
          <a:prstGeom prst="rect">
            <a:avLst/>
          </a:prstGeom>
          <a:noFill/>
          <a:ln>
            <a:noFill/>
          </a:ln>
        </p:spPr>
      </p:pic>
      <p:pic>
        <p:nvPicPr>
          <p:cNvPr id="67" name="Shape 67" descr="motoradar.PNG"/>
          <p:cNvPicPr preferRelativeResize="0"/>
          <p:nvPr/>
        </p:nvPicPr>
        <p:blipFill>
          <a:blip r:embed="rId5">
            <a:alphaModFix/>
          </a:blip>
          <a:stretch>
            <a:fillRect/>
          </a:stretch>
        </p:blipFill>
        <p:spPr>
          <a:xfrm>
            <a:off x="5425081" y="3198200"/>
            <a:ext cx="803175" cy="1580100"/>
          </a:xfrm>
          <a:prstGeom prst="rect">
            <a:avLst/>
          </a:prstGeom>
          <a:noFill/>
          <a:ln>
            <a:noFill/>
          </a:ln>
        </p:spPr>
      </p:pic>
      <p:sp>
        <p:nvSpPr>
          <p:cNvPr id="68" name="Shape 68"/>
          <p:cNvSpPr txBox="1"/>
          <p:nvPr/>
        </p:nvSpPr>
        <p:spPr>
          <a:xfrm>
            <a:off x="2425651" y="2095800"/>
            <a:ext cx="964500" cy="849300"/>
          </a:xfrm>
          <a:prstGeom prst="rect">
            <a:avLst/>
          </a:prstGeom>
          <a:noFill/>
          <a:ln>
            <a:noFill/>
          </a:ln>
        </p:spPr>
        <p:txBody>
          <a:bodyPr lIns="91425" tIns="91425" rIns="91425" bIns="91425" anchor="t" anchorCtr="0">
            <a:noAutofit/>
          </a:bodyPr>
          <a:lstStyle/>
          <a:p>
            <a:pPr lvl="0" rtl="0">
              <a:spcBef>
                <a:spcPts val="0"/>
              </a:spcBef>
              <a:spcAft>
                <a:spcPts val="1600"/>
              </a:spcAft>
              <a:buClr>
                <a:schemeClr val="dk1"/>
              </a:buClr>
              <a:buSzPct val="183333"/>
              <a:buFont typeface="Arial"/>
              <a:buNone/>
            </a:pPr>
            <a:r>
              <a:rPr lang="en" sz="600">
                <a:solidFill>
                  <a:schemeClr val="dk1"/>
                </a:solidFill>
              </a:rPr>
              <a:t>     The radar module consists of an HB100 microwave transceiver operating at 10.525Ghz. At 5V the sensor has an operational range of 10m. </a:t>
            </a:r>
          </a:p>
        </p:txBody>
      </p:sp>
      <p:pic>
        <p:nvPicPr>
          <p:cNvPr id="69" name="Shape 69"/>
          <p:cNvPicPr preferRelativeResize="0"/>
          <p:nvPr/>
        </p:nvPicPr>
        <p:blipFill>
          <a:blip r:embed="rId6">
            <a:alphaModFix/>
          </a:blip>
          <a:stretch>
            <a:fillRect/>
          </a:stretch>
        </p:blipFill>
        <p:spPr>
          <a:xfrm>
            <a:off x="7967700" y="179345"/>
            <a:ext cx="542224" cy="722966"/>
          </a:xfrm>
          <a:prstGeom prst="rect">
            <a:avLst/>
          </a:prstGeom>
          <a:noFill/>
          <a:ln>
            <a:noFill/>
          </a:ln>
        </p:spPr>
      </p:pic>
      <p:sp>
        <p:nvSpPr>
          <p:cNvPr id="70" name="Shape 70"/>
          <p:cNvSpPr/>
          <p:nvPr/>
        </p:nvSpPr>
        <p:spPr>
          <a:xfrm>
            <a:off x="4686675" y="1347175"/>
            <a:ext cx="1930800" cy="36918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txBox="1">
            <a:spLocks noGrp="1"/>
          </p:cNvSpPr>
          <p:nvPr>
            <p:ph type="body" idx="2"/>
          </p:nvPr>
        </p:nvSpPr>
        <p:spPr>
          <a:xfrm>
            <a:off x="4704275" y="1323475"/>
            <a:ext cx="1858500" cy="1112700"/>
          </a:xfrm>
          <a:prstGeom prst="rect">
            <a:avLst/>
          </a:prstGeom>
        </p:spPr>
        <p:txBody>
          <a:bodyPr lIns="91425" tIns="91425" rIns="91425" bIns="91425" anchor="t" anchorCtr="0">
            <a:noAutofit/>
          </a:bodyPr>
          <a:lstStyle/>
          <a:p>
            <a:pPr lvl="0" algn="ctr" rtl="0">
              <a:lnSpc>
                <a:spcPct val="100000"/>
              </a:lnSpc>
              <a:spcBef>
                <a:spcPts val="0"/>
              </a:spcBef>
              <a:buNone/>
            </a:pPr>
            <a:r>
              <a:rPr lang="en" b="1" u="sng">
                <a:solidFill>
                  <a:srgbClr val="000000"/>
                </a:solidFill>
              </a:rPr>
              <a:t>Design</a:t>
            </a:r>
          </a:p>
          <a:p>
            <a:pPr lvl="0" rtl="0">
              <a:lnSpc>
                <a:spcPct val="100000"/>
              </a:lnSpc>
              <a:spcBef>
                <a:spcPts val="0"/>
              </a:spcBef>
              <a:buNone/>
            </a:pPr>
            <a:r>
              <a:rPr lang="en" sz="600">
                <a:solidFill>
                  <a:srgbClr val="000000"/>
                </a:solidFill>
              </a:rPr>
              <a:t>    </a:t>
            </a:r>
            <a:r>
              <a:rPr lang="en" sz="700">
                <a:solidFill>
                  <a:srgbClr val="000000"/>
                </a:solidFill>
              </a:rPr>
              <a:t> The enclosure was designed to be installed on the back of a motorcycle while the receiver and warning system is integrated into the operator’s helmet.</a:t>
            </a:r>
          </a:p>
          <a:p>
            <a:pPr lvl="0" rtl="0">
              <a:lnSpc>
                <a:spcPct val="100000"/>
              </a:lnSpc>
              <a:spcBef>
                <a:spcPts val="0"/>
              </a:spcBef>
              <a:buNone/>
            </a:pPr>
            <a:endParaRPr sz="600">
              <a:solidFill>
                <a:srgbClr val="000000"/>
              </a:solidFill>
            </a:endParaRPr>
          </a:p>
        </p:txBody>
      </p:sp>
      <p:sp>
        <p:nvSpPr>
          <p:cNvPr id="72" name="Shape 72"/>
          <p:cNvSpPr txBox="1"/>
          <p:nvPr/>
        </p:nvSpPr>
        <p:spPr>
          <a:xfrm>
            <a:off x="2490750" y="3122450"/>
            <a:ext cx="896700" cy="9633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sz="600">
                <a:solidFill>
                  <a:schemeClr val="dk1"/>
                </a:solidFill>
              </a:rPr>
              <a:t>     The Sonar Module consists of a MaxSonar MB1010  ultrasonic module operating at 42Khz. The sensors optimal operating range is 7m.</a:t>
            </a:r>
          </a:p>
        </p:txBody>
      </p:sp>
      <p:sp>
        <p:nvSpPr>
          <p:cNvPr id="73" name="Shape 73"/>
          <p:cNvSpPr txBox="1"/>
          <p:nvPr/>
        </p:nvSpPr>
        <p:spPr>
          <a:xfrm>
            <a:off x="2501350" y="4239650"/>
            <a:ext cx="874500" cy="5883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sz="600">
                <a:solidFill>
                  <a:schemeClr val="dk1"/>
                </a:solidFill>
              </a:rPr>
              <a:t>     The transmitter and receiver consist of an XY-MK-5V and XY-FST pair running at 433Mhz.</a:t>
            </a:r>
          </a:p>
        </p:txBody>
      </p:sp>
      <p:pic>
        <p:nvPicPr>
          <p:cNvPr id="74" name="Shape 74"/>
          <p:cNvPicPr preferRelativeResize="0"/>
          <p:nvPr/>
        </p:nvPicPr>
        <p:blipFill>
          <a:blip r:embed="rId7">
            <a:alphaModFix/>
          </a:blip>
          <a:stretch>
            <a:fillRect/>
          </a:stretch>
        </p:blipFill>
        <p:spPr>
          <a:xfrm rot="5400000">
            <a:off x="3393876" y="2234626"/>
            <a:ext cx="1028175" cy="492524"/>
          </a:xfrm>
          <a:prstGeom prst="rect">
            <a:avLst/>
          </a:prstGeom>
          <a:noFill/>
          <a:ln>
            <a:noFill/>
          </a:ln>
        </p:spPr>
      </p:pic>
      <p:pic>
        <p:nvPicPr>
          <p:cNvPr id="75" name="Shape 75"/>
          <p:cNvPicPr preferRelativeResize="0"/>
          <p:nvPr/>
        </p:nvPicPr>
        <p:blipFill>
          <a:blip r:embed="rId8">
            <a:alphaModFix/>
          </a:blip>
          <a:stretch>
            <a:fillRect/>
          </a:stretch>
        </p:blipFill>
        <p:spPr>
          <a:xfrm>
            <a:off x="3387539" y="3250087"/>
            <a:ext cx="964576" cy="642675"/>
          </a:xfrm>
          <a:prstGeom prst="rect">
            <a:avLst/>
          </a:prstGeom>
          <a:noFill/>
          <a:ln>
            <a:noFill/>
          </a:ln>
        </p:spPr>
      </p:pic>
      <p:pic>
        <p:nvPicPr>
          <p:cNvPr id="76" name="Shape 76"/>
          <p:cNvPicPr preferRelativeResize="0"/>
          <p:nvPr/>
        </p:nvPicPr>
        <p:blipFill>
          <a:blip r:embed="rId9">
            <a:alphaModFix/>
          </a:blip>
          <a:stretch>
            <a:fillRect/>
          </a:stretch>
        </p:blipFill>
        <p:spPr>
          <a:xfrm>
            <a:off x="3465077" y="4378103"/>
            <a:ext cx="542223" cy="543296"/>
          </a:xfrm>
          <a:prstGeom prst="rect">
            <a:avLst/>
          </a:prstGeom>
          <a:noFill/>
          <a:ln>
            <a:noFill/>
          </a:ln>
        </p:spPr>
      </p:pic>
      <p:pic>
        <p:nvPicPr>
          <p:cNvPr id="77" name="Shape 77"/>
          <p:cNvPicPr preferRelativeResize="0"/>
          <p:nvPr/>
        </p:nvPicPr>
        <p:blipFill>
          <a:blip r:embed="rId10">
            <a:alphaModFix/>
          </a:blip>
          <a:stretch>
            <a:fillRect/>
          </a:stretch>
        </p:blipFill>
        <p:spPr>
          <a:xfrm>
            <a:off x="194974" y="345549"/>
            <a:ext cx="1158400" cy="642699"/>
          </a:xfrm>
          <a:prstGeom prst="rect">
            <a:avLst/>
          </a:prstGeom>
          <a:noFill/>
          <a:ln>
            <a:noFill/>
          </a:ln>
        </p:spPr>
      </p:pic>
      <p:sp>
        <p:nvSpPr>
          <p:cNvPr id="78" name="Shape 78"/>
          <p:cNvSpPr txBox="1">
            <a:spLocks noGrp="1"/>
          </p:cNvSpPr>
          <p:nvPr>
            <p:ph type="body" idx="2"/>
          </p:nvPr>
        </p:nvSpPr>
        <p:spPr>
          <a:xfrm>
            <a:off x="6895625" y="1294150"/>
            <a:ext cx="2009400" cy="366900"/>
          </a:xfrm>
          <a:prstGeom prst="rect">
            <a:avLst/>
          </a:prstGeom>
        </p:spPr>
        <p:txBody>
          <a:bodyPr lIns="91425" tIns="91425" rIns="91425" bIns="91425" anchor="t" anchorCtr="0">
            <a:noAutofit/>
          </a:bodyPr>
          <a:lstStyle/>
          <a:p>
            <a:pPr lvl="0" algn="ctr" rtl="0">
              <a:spcBef>
                <a:spcPts val="0"/>
              </a:spcBef>
              <a:buNone/>
            </a:pPr>
            <a:r>
              <a:rPr lang="en" b="1" u="sng">
                <a:solidFill>
                  <a:srgbClr val="000000"/>
                </a:solidFill>
              </a:rPr>
              <a:t>Data/Observations</a:t>
            </a:r>
          </a:p>
          <a:p>
            <a:pPr lvl="0" rtl="0">
              <a:lnSpc>
                <a:spcPct val="100000"/>
              </a:lnSpc>
              <a:spcBef>
                <a:spcPts val="0"/>
              </a:spcBef>
              <a:buNone/>
            </a:pPr>
            <a:endParaRPr sz="700">
              <a:solidFill>
                <a:srgbClr val="000000"/>
              </a:solidFill>
            </a:endParaRPr>
          </a:p>
          <a:p>
            <a:pPr lvl="0" algn="l" rtl="0">
              <a:spcBef>
                <a:spcPts val="0"/>
              </a:spcBef>
              <a:buNone/>
            </a:pPr>
            <a:endParaRPr sz="1200" b="1" u="sng">
              <a:solidFill>
                <a:srgbClr val="000000"/>
              </a:solidFill>
            </a:endParaRPr>
          </a:p>
        </p:txBody>
      </p:sp>
      <p:pic>
        <p:nvPicPr>
          <p:cNvPr id="79" name="Shape 79"/>
          <p:cNvPicPr preferRelativeResize="0"/>
          <p:nvPr/>
        </p:nvPicPr>
        <p:blipFill>
          <a:blip r:embed="rId11">
            <a:alphaModFix/>
          </a:blip>
          <a:stretch>
            <a:fillRect/>
          </a:stretch>
        </p:blipFill>
        <p:spPr>
          <a:xfrm>
            <a:off x="7590849" y="2136673"/>
            <a:ext cx="583538" cy="366899"/>
          </a:xfrm>
          <a:prstGeom prst="rect">
            <a:avLst/>
          </a:prstGeom>
          <a:noFill/>
          <a:ln>
            <a:noFill/>
          </a:ln>
        </p:spPr>
      </p:pic>
      <p:pic>
        <p:nvPicPr>
          <p:cNvPr id="80" name="Shape 80" descr="motocylce with mount.png"/>
          <p:cNvPicPr preferRelativeResize="0"/>
          <p:nvPr/>
        </p:nvPicPr>
        <p:blipFill>
          <a:blip r:embed="rId12">
            <a:alphaModFix/>
          </a:blip>
          <a:stretch>
            <a:fillRect/>
          </a:stretch>
        </p:blipFill>
        <p:spPr>
          <a:xfrm>
            <a:off x="4892637" y="2337275"/>
            <a:ext cx="1483616" cy="1112700"/>
          </a:xfrm>
          <a:prstGeom prst="rect">
            <a:avLst/>
          </a:prstGeom>
          <a:noFill/>
          <a:ln>
            <a:noFill/>
          </a:ln>
        </p:spPr>
      </p:pic>
      <p:pic>
        <p:nvPicPr>
          <p:cNvPr id="81" name="Shape 81" descr="radarenclosure render.png"/>
          <p:cNvPicPr preferRelativeResize="0"/>
          <p:nvPr/>
        </p:nvPicPr>
        <p:blipFill>
          <a:blip r:embed="rId13">
            <a:alphaModFix/>
          </a:blip>
          <a:stretch>
            <a:fillRect/>
          </a:stretch>
        </p:blipFill>
        <p:spPr>
          <a:xfrm>
            <a:off x="5167300" y="2717621"/>
            <a:ext cx="101549" cy="101774"/>
          </a:xfrm>
          <a:prstGeom prst="rect">
            <a:avLst/>
          </a:prstGeom>
          <a:noFill/>
          <a:ln>
            <a:noFill/>
          </a:ln>
        </p:spPr>
      </p:pic>
      <p:pic>
        <p:nvPicPr>
          <p:cNvPr id="82" name="Shape 82" descr="helmet enclosure.png"/>
          <p:cNvPicPr preferRelativeResize="0"/>
          <p:nvPr/>
        </p:nvPicPr>
        <p:blipFill>
          <a:blip r:embed="rId14">
            <a:alphaModFix/>
          </a:blip>
          <a:stretch>
            <a:fillRect/>
          </a:stretch>
        </p:blipFill>
        <p:spPr>
          <a:xfrm rot="-5400000">
            <a:off x="5514637" y="2427437"/>
            <a:ext cx="80700" cy="33024"/>
          </a:xfrm>
          <a:prstGeom prst="rect">
            <a:avLst/>
          </a:prstGeom>
          <a:noFill/>
          <a:ln>
            <a:noFill/>
          </a:ln>
        </p:spPr>
      </p:pic>
      <p:cxnSp>
        <p:nvCxnSpPr>
          <p:cNvPr id="83" name="Shape 83"/>
          <p:cNvCxnSpPr/>
          <p:nvPr/>
        </p:nvCxnSpPr>
        <p:spPr>
          <a:xfrm>
            <a:off x="5325525" y="2384150"/>
            <a:ext cx="213000" cy="41400"/>
          </a:xfrm>
          <a:prstGeom prst="straightConnector1">
            <a:avLst/>
          </a:prstGeom>
          <a:noFill/>
          <a:ln w="9525" cap="flat" cmpd="sng">
            <a:solidFill>
              <a:schemeClr val="dk2"/>
            </a:solidFill>
            <a:prstDash val="solid"/>
            <a:round/>
            <a:headEnd type="none" w="lg" len="lg"/>
            <a:tailEnd type="triangle" w="lg" len="lg"/>
          </a:ln>
        </p:spPr>
      </p:cxnSp>
      <p:sp>
        <p:nvSpPr>
          <p:cNvPr id="84" name="Shape 84"/>
          <p:cNvSpPr txBox="1"/>
          <p:nvPr/>
        </p:nvSpPr>
        <p:spPr>
          <a:xfrm>
            <a:off x="4917924" y="2232950"/>
            <a:ext cx="676500" cy="232800"/>
          </a:xfrm>
          <a:prstGeom prst="rect">
            <a:avLst/>
          </a:prstGeom>
          <a:noFill/>
          <a:ln>
            <a:noFill/>
          </a:ln>
        </p:spPr>
        <p:txBody>
          <a:bodyPr lIns="91425" tIns="91425" rIns="91425" bIns="91425" anchor="t" anchorCtr="0">
            <a:noAutofit/>
          </a:bodyPr>
          <a:lstStyle/>
          <a:p>
            <a:pPr lvl="0" rtl="0">
              <a:spcBef>
                <a:spcPts val="0"/>
              </a:spcBef>
              <a:buNone/>
            </a:pPr>
            <a:r>
              <a:rPr lang="en" sz="600" b="1"/>
              <a:t>Helmet Enclosure</a:t>
            </a:r>
          </a:p>
        </p:txBody>
      </p:sp>
      <p:sp>
        <p:nvSpPr>
          <p:cNvPr id="85" name="Shape 85"/>
          <p:cNvSpPr txBox="1"/>
          <p:nvPr/>
        </p:nvSpPr>
        <p:spPr>
          <a:xfrm>
            <a:off x="4621962" y="2513950"/>
            <a:ext cx="803100" cy="232800"/>
          </a:xfrm>
          <a:prstGeom prst="rect">
            <a:avLst/>
          </a:prstGeom>
          <a:noFill/>
          <a:ln>
            <a:noFill/>
          </a:ln>
        </p:spPr>
        <p:txBody>
          <a:bodyPr lIns="91425" tIns="91425" rIns="91425" bIns="91425" anchor="t" anchorCtr="0">
            <a:noAutofit/>
          </a:bodyPr>
          <a:lstStyle/>
          <a:p>
            <a:pPr lvl="0" rtl="0">
              <a:spcBef>
                <a:spcPts val="0"/>
              </a:spcBef>
              <a:buNone/>
            </a:pPr>
            <a:r>
              <a:rPr lang="en" sz="600" b="1"/>
              <a:t>Sensor Enclosure</a:t>
            </a:r>
          </a:p>
        </p:txBody>
      </p:sp>
      <p:sp>
        <p:nvSpPr>
          <p:cNvPr id="86" name="Shape 86"/>
          <p:cNvSpPr txBox="1"/>
          <p:nvPr/>
        </p:nvSpPr>
        <p:spPr>
          <a:xfrm>
            <a:off x="6895625" y="1690250"/>
            <a:ext cx="1974000" cy="543300"/>
          </a:xfrm>
          <a:prstGeom prst="rect">
            <a:avLst/>
          </a:prstGeom>
          <a:noFill/>
          <a:ln>
            <a:noFill/>
          </a:ln>
        </p:spPr>
        <p:txBody>
          <a:bodyPr lIns="91425" tIns="91425" rIns="91425" bIns="91425" anchor="t" anchorCtr="0">
            <a:noAutofit/>
          </a:bodyPr>
          <a:lstStyle/>
          <a:p>
            <a:pPr lvl="0" rtl="0">
              <a:spcBef>
                <a:spcPts val="0"/>
              </a:spcBef>
              <a:spcAft>
                <a:spcPts val="1600"/>
              </a:spcAft>
              <a:buClr>
                <a:schemeClr val="dk1"/>
              </a:buClr>
              <a:buSzPct val="122222"/>
              <a:buFont typeface="Arial"/>
              <a:buNone/>
            </a:pPr>
            <a:r>
              <a:rPr lang="en" sz="900" b="1">
                <a:solidFill>
                  <a:schemeClr val="dk1"/>
                </a:solidFill>
              </a:rPr>
              <a:t>Radar</a:t>
            </a:r>
            <a:r>
              <a:rPr lang="en" sz="600">
                <a:solidFill>
                  <a:schemeClr val="dk1"/>
                </a:solidFill>
              </a:rPr>
              <a:t>                                                                           Radar Effective Range: 10m                                 Radar Positive Detection Speed: 7-35 MPH               </a:t>
            </a:r>
          </a:p>
        </p:txBody>
      </p:sp>
      <p:cxnSp>
        <p:nvCxnSpPr>
          <p:cNvPr id="87" name="Shape 87"/>
          <p:cNvCxnSpPr/>
          <p:nvPr/>
        </p:nvCxnSpPr>
        <p:spPr>
          <a:xfrm>
            <a:off x="5008250" y="2651750"/>
            <a:ext cx="175800" cy="66000"/>
          </a:xfrm>
          <a:prstGeom prst="straightConnector1">
            <a:avLst/>
          </a:prstGeom>
          <a:noFill/>
          <a:ln w="9525" cap="flat" cmpd="sng">
            <a:solidFill>
              <a:schemeClr val="dk2"/>
            </a:solidFill>
            <a:prstDash val="solid"/>
            <a:round/>
            <a:headEnd type="none" w="lg" len="lg"/>
            <a:tailEnd type="triangle" w="lg" len="lg"/>
          </a:ln>
        </p:spPr>
      </p:cxnSp>
      <p:sp>
        <p:nvSpPr>
          <p:cNvPr id="88" name="Shape 88"/>
          <p:cNvSpPr txBox="1"/>
          <p:nvPr/>
        </p:nvSpPr>
        <p:spPr>
          <a:xfrm>
            <a:off x="6860375" y="2430975"/>
            <a:ext cx="1974000" cy="678600"/>
          </a:xfrm>
          <a:prstGeom prst="rect">
            <a:avLst/>
          </a:prstGeom>
          <a:noFill/>
          <a:ln>
            <a:noFill/>
          </a:ln>
        </p:spPr>
        <p:txBody>
          <a:bodyPr lIns="91425" tIns="91425" rIns="91425" bIns="91425" anchor="t" anchorCtr="0">
            <a:noAutofit/>
          </a:bodyPr>
          <a:lstStyle/>
          <a:p>
            <a:pPr lvl="0" rtl="0">
              <a:spcBef>
                <a:spcPts val="0"/>
              </a:spcBef>
              <a:spcAft>
                <a:spcPts val="1600"/>
              </a:spcAft>
              <a:buClr>
                <a:schemeClr val="dk1"/>
              </a:buClr>
              <a:buSzPct val="122222"/>
              <a:buFont typeface="Arial"/>
              <a:buNone/>
            </a:pPr>
            <a:r>
              <a:rPr lang="en" sz="900" b="1">
                <a:solidFill>
                  <a:schemeClr val="dk1"/>
                </a:solidFill>
              </a:rPr>
              <a:t>Sonar</a:t>
            </a:r>
            <a:r>
              <a:rPr lang="en" sz="600">
                <a:solidFill>
                  <a:schemeClr val="dk1"/>
                </a:solidFill>
              </a:rPr>
              <a:t>                                                                                     Sonar Effective Range:: 6.5m                                Sonar Positive Detection Distance: 4m</a:t>
            </a:r>
          </a:p>
        </p:txBody>
      </p:sp>
      <p:sp>
        <p:nvSpPr>
          <p:cNvPr id="89" name="Shape 89"/>
          <p:cNvSpPr txBox="1"/>
          <p:nvPr/>
        </p:nvSpPr>
        <p:spPr>
          <a:xfrm>
            <a:off x="4892650" y="4168300"/>
            <a:ext cx="964500" cy="232800"/>
          </a:xfrm>
          <a:prstGeom prst="rect">
            <a:avLst/>
          </a:prstGeom>
          <a:noFill/>
          <a:ln>
            <a:noFill/>
          </a:ln>
        </p:spPr>
        <p:txBody>
          <a:bodyPr lIns="91425" tIns="91425" rIns="91425" bIns="91425" anchor="t" anchorCtr="0">
            <a:noAutofit/>
          </a:bodyPr>
          <a:lstStyle/>
          <a:p>
            <a:pPr lvl="0" rtl="0">
              <a:spcBef>
                <a:spcPts val="0"/>
              </a:spcBef>
              <a:buNone/>
            </a:pPr>
            <a:r>
              <a:rPr lang="en" sz="600" b="1"/>
              <a:t>Sensor Orientation</a:t>
            </a:r>
          </a:p>
        </p:txBody>
      </p:sp>
      <p:pic>
        <p:nvPicPr>
          <p:cNvPr id="90" name="Shape 90"/>
          <p:cNvPicPr preferRelativeResize="0"/>
          <p:nvPr/>
        </p:nvPicPr>
        <p:blipFill>
          <a:blip r:embed="rId15">
            <a:alphaModFix/>
          </a:blip>
          <a:stretch>
            <a:fillRect/>
          </a:stretch>
        </p:blipFill>
        <p:spPr>
          <a:xfrm rot="5400000">
            <a:off x="5272237" y="4021337"/>
            <a:ext cx="679674" cy="1328249"/>
          </a:xfrm>
          <a:prstGeom prst="rect">
            <a:avLst/>
          </a:prstGeom>
          <a:noFill/>
          <a:ln>
            <a:noFill/>
          </a:ln>
        </p:spPr>
      </p:pic>
      <p:sp>
        <p:nvSpPr>
          <p:cNvPr id="91" name="Shape 91"/>
          <p:cNvSpPr/>
          <p:nvPr/>
        </p:nvSpPr>
        <p:spPr>
          <a:xfrm>
            <a:off x="6860375" y="3449975"/>
            <a:ext cx="2079900" cy="15801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6883425" y="3375300"/>
            <a:ext cx="2164500" cy="1731600"/>
          </a:xfrm>
          <a:prstGeom prst="rect">
            <a:avLst/>
          </a:prstGeom>
          <a:noFill/>
          <a:ln>
            <a:noFill/>
          </a:ln>
        </p:spPr>
        <p:txBody>
          <a:bodyPr lIns="91425" tIns="91425" rIns="91425" bIns="91425" anchor="t" anchorCtr="0">
            <a:noAutofit/>
          </a:bodyPr>
          <a:lstStyle/>
          <a:p>
            <a:pPr lvl="0" algn="ctr" rtl="0">
              <a:lnSpc>
                <a:spcPct val="200000"/>
              </a:lnSpc>
              <a:spcBef>
                <a:spcPts val="0"/>
              </a:spcBef>
              <a:buNone/>
            </a:pPr>
            <a:r>
              <a:rPr lang="en" b="1" u="sng">
                <a:solidFill>
                  <a:schemeClr val="dk1"/>
                </a:solidFill>
                <a:latin typeface="Times New Roman"/>
                <a:ea typeface="Times New Roman"/>
                <a:cs typeface="Times New Roman"/>
                <a:sym typeface="Times New Roman"/>
              </a:rPr>
              <a:t>References:</a:t>
            </a:r>
          </a:p>
          <a:p>
            <a:pPr lvl="0" rtl="0">
              <a:spcBef>
                <a:spcPts val="0"/>
              </a:spcBef>
              <a:buNone/>
            </a:pPr>
            <a:r>
              <a:rPr lang="en" sz="600" b="1">
                <a:solidFill>
                  <a:schemeClr val="dk1"/>
                </a:solidFill>
              </a:rPr>
              <a:t>1)  </a:t>
            </a:r>
            <a:r>
              <a:rPr lang="en" sz="600">
                <a:solidFill>
                  <a:schemeClr val="dk1"/>
                </a:solidFill>
              </a:rPr>
              <a:t>Chilson, Luke. “The Difference Between ABS and PLA for   3D Printing.” ProtoParadigm. ProtoParadigm LLC. , 26 Jan. 2013. Web. 29 Mar. 2017</a:t>
            </a:r>
          </a:p>
          <a:p>
            <a:pPr lvl="0" rtl="0">
              <a:spcBef>
                <a:spcPts val="0"/>
              </a:spcBef>
              <a:buNone/>
            </a:pPr>
            <a:r>
              <a:rPr lang="en" sz="600" b="1">
                <a:solidFill>
                  <a:schemeClr val="dk1"/>
                </a:solidFill>
              </a:rPr>
              <a:t>2)  </a:t>
            </a:r>
            <a:r>
              <a:rPr lang="en" sz="600">
                <a:solidFill>
                  <a:schemeClr val="dk1"/>
                </a:solidFill>
              </a:rPr>
              <a:t>Wolff, Christian. "Radar Basics." Radar Basics. Christian Wolff, n.d. Web. 10 Apr. 2017. </a:t>
            </a:r>
          </a:p>
          <a:p>
            <a:pPr lvl="0" rtl="0">
              <a:spcBef>
                <a:spcPts val="0"/>
              </a:spcBef>
              <a:buNone/>
            </a:pPr>
            <a:r>
              <a:rPr lang="en" sz="600" b="1">
                <a:solidFill>
                  <a:schemeClr val="dk1"/>
                </a:solidFill>
              </a:rPr>
              <a:t>3) </a:t>
            </a:r>
            <a:r>
              <a:rPr lang="en" sz="600">
                <a:solidFill>
                  <a:schemeClr val="dk1"/>
                </a:solidFill>
              </a:rPr>
              <a:t> Limpkin. "Limpkin's Blog." Making the Electronics for a $7 USD Doppler Motion Sensor. N.p., 09 Aug. 2013. Web. 10 Apr. 2017. </a:t>
            </a:r>
          </a:p>
          <a:p>
            <a:pPr lvl="0" rtl="0">
              <a:spcBef>
                <a:spcPts val="0"/>
              </a:spcBef>
              <a:buNone/>
            </a:pPr>
            <a:r>
              <a:rPr lang="en" sz="600" b="1">
                <a:solidFill>
                  <a:schemeClr val="dk1"/>
                </a:solidFill>
              </a:rPr>
              <a:t>4)</a:t>
            </a:r>
            <a:r>
              <a:rPr lang="en" sz="600">
                <a:solidFill>
                  <a:schemeClr val="dk1"/>
                </a:solidFill>
              </a:rPr>
              <a:t> “Understanding the Science Behind the Ultrasonic Sensor.” ArduinoInfo. Tangient LLC. , n.d. Web. 17 Feb. 2017</a:t>
            </a:r>
          </a:p>
        </p:txBody>
      </p:sp>
      <p:pic>
        <p:nvPicPr>
          <p:cNvPr id="93" name="Shape 93" descr="sonar_0.png"/>
          <p:cNvPicPr preferRelativeResize="0"/>
          <p:nvPr/>
        </p:nvPicPr>
        <p:blipFill>
          <a:blip r:embed="rId16">
            <a:alphaModFix/>
          </a:blip>
          <a:stretch>
            <a:fillRect/>
          </a:stretch>
        </p:blipFill>
        <p:spPr>
          <a:xfrm>
            <a:off x="7590850" y="2945099"/>
            <a:ext cx="583550" cy="366907"/>
          </a:xfrm>
          <a:prstGeom prst="rect">
            <a:avLst/>
          </a:prstGeom>
          <a:noFill/>
          <a:ln>
            <a:noFill/>
          </a:ln>
        </p:spPr>
      </p:pic>
      <p:pic>
        <p:nvPicPr>
          <p:cNvPr id="94" name="Shape 94"/>
          <p:cNvPicPr preferRelativeResize="0"/>
          <p:nvPr/>
        </p:nvPicPr>
        <p:blipFill>
          <a:blip r:embed="rId17">
            <a:alphaModFix/>
          </a:blip>
          <a:stretch>
            <a:fillRect/>
          </a:stretch>
        </p:blipFill>
        <p:spPr>
          <a:xfrm>
            <a:off x="4900128" y="3497497"/>
            <a:ext cx="1503900" cy="720977"/>
          </a:xfrm>
          <a:prstGeom prst="rect">
            <a:avLst/>
          </a:prstGeom>
          <a:noFill/>
          <a:ln>
            <a:noFill/>
          </a:ln>
        </p:spPr>
      </p:pic>
      <p:sp>
        <p:nvSpPr>
          <p:cNvPr id="95" name="Shape 95"/>
          <p:cNvSpPr txBox="1"/>
          <p:nvPr/>
        </p:nvSpPr>
        <p:spPr>
          <a:xfrm>
            <a:off x="4892650" y="3326625"/>
            <a:ext cx="964500" cy="232800"/>
          </a:xfrm>
          <a:prstGeom prst="rect">
            <a:avLst/>
          </a:prstGeom>
          <a:noFill/>
          <a:ln>
            <a:noFill/>
          </a:ln>
        </p:spPr>
        <p:txBody>
          <a:bodyPr lIns="91425" tIns="91425" rIns="91425" bIns="91425" anchor="t" anchorCtr="0">
            <a:noAutofit/>
          </a:bodyPr>
          <a:lstStyle/>
          <a:p>
            <a:pPr lvl="0" rtl="0">
              <a:spcBef>
                <a:spcPts val="0"/>
              </a:spcBef>
              <a:buNone/>
            </a:pPr>
            <a:r>
              <a:rPr lang="en" sz="600" b="1"/>
              <a:t>Schematic</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432</Words>
  <Application>Microsoft Office PowerPoint</Application>
  <PresentationFormat>On-screen Show (16:9)</PresentationFormat>
  <Paragraphs>40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Times New Roman</vt:lpstr>
      <vt:lpstr>simple-light-2</vt:lpstr>
      <vt:lpstr>Wireless Blind Spot Detection for Motorcycles Professor Joseph Santacroce Wentworth Institute of Technology, Electrical Engineering Department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Blind Spot Detection for Motorcycles Professor Joseph Santacroce Wentworth Institute of Technology, Electrical Engineering Department</dc:title>
  <dc:creator>Fitch, Matthew</dc:creator>
  <cp:lastModifiedBy>Fitch, Matthew</cp:lastModifiedBy>
  <cp:revision>1</cp:revision>
  <dcterms:modified xsi:type="dcterms:W3CDTF">2017-08-01T17:13:44Z</dcterms:modified>
</cp:coreProperties>
</file>